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08146-D2B6-4EDE-B594-126D2D9E9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/>
              <a:t>Wzajemny transfer „językoznawstwo – glottodydaktyka” –</a:t>
            </a:r>
            <a:br>
              <a:rPr lang="pl-PL" sz="3200" b="1" dirty="0"/>
            </a:br>
            <a:r>
              <a:rPr lang="pl-PL" sz="3200" b="1" dirty="0"/>
              <a:t>prezentacja projektu</a:t>
            </a:r>
            <a:br>
              <a:rPr lang="pl-PL" sz="3200" b="1" dirty="0"/>
            </a:br>
            <a:r>
              <a:rPr lang="pl-PL" sz="3200" b="1" dirty="0"/>
              <a:t>(cz. 1: cele i założenia)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71DC95-3CEA-4483-A4FC-8E27E8C67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421080"/>
            <a:ext cx="8770280" cy="1217719"/>
          </a:xfrm>
        </p:spPr>
        <p:txBody>
          <a:bodyPr>
            <a:normAutofit fontScale="85000" lnSpcReduction="20000"/>
          </a:bodyPr>
          <a:lstStyle/>
          <a:p>
            <a:r>
              <a:rPr lang="pl-PL" sz="2600" dirty="0"/>
              <a:t>Ałła Krawczuk,</a:t>
            </a:r>
          </a:p>
          <a:p>
            <a:r>
              <a:rPr lang="pl-PL" sz="2600" dirty="0"/>
              <a:t>Narodowy Uniwersytet Lwowski im. Iwana Franki, </a:t>
            </a:r>
          </a:p>
          <a:p>
            <a:r>
              <a:rPr lang="pl-PL" sz="2600" dirty="0"/>
              <a:t>Uniwersytet Mikołaja Kopernika w Toruniu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175BC5-5257-4800-99D7-57EB09CCF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56" y="2216176"/>
            <a:ext cx="1943100" cy="18288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FEED6CE-A20C-4030-80D1-8F060AE3F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646" y="4680741"/>
            <a:ext cx="277392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6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06449-F1F4-4E6B-BE1E-7D5F72CB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Wektor 1: od glottodydaktyki do językoznawstwa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D0237-FA6D-4DD4-9B65-E092170A2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i="1" dirty="0"/>
              <a:t>Pewnym jest …</a:t>
            </a:r>
          </a:p>
          <a:p>
            <a:r>
              <a:rPr lang="pl-PL" i="1" dirty="0"/>
              <a:t>Oczywistym jest..  </a:t>
            </a:r>
          </a:p>
          <a:p>
            <a:r>
              <a:rPr lang="pl-PL" i="1" dirty="0"/>
              <a:t>Normalnym jest…  </a:t>
            </a:r>
          </a:p>
          <a:p>
            <a:r>
              <a:rPr lang="pl-PL" i="1" dirty="0"/>
              <a:t>Możliwym jest… </a:t>
            </a:r>
          </a:p>
          <a:p>
            <a:r>
              <a:rPr lang="pl-PL" i="1" dirty="0"/>
              <a:t>Niepojętym jest…  </a:t>
            </a:r>
          </a:p>
          <a:p>
            <a:r>
              <a:rPr lang="pl-PL" i="1" dirty="0"/>
              <a:t>Ważnym jest…</a:t>
            </a:r>
          </a:p>
          <a:p>
            <a:r>
              <a:rPr lang="pl-PL" i="1" dirty="0"/>
              <a:t>Właściwym jest…</a:t>
            </a:r>
          </a:p>
          <a:p>
            <a:r>
              <a:rPr lang="pl-PL" i="1" dirty="0"/>
              <a:t>Istotnym jest… </a:t>
            </a:r>
          </a:p>
          <a:p>
            <a:r>
              <a:rPr lang="pl-PL" i="1" dirty="0"/>
              <a:t>Dziwnym było…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1E0B16-8F97-4337-A144-09889AA8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343" y="5554595"/>
            <a:ext cx="2773920" cy="105469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B03B30D-C2C4-4E43-A605-A4538835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470" y="3397170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06449-F1F4-4E6B-BE1E-7D5F72CB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Wektor 1: od glottodydaktyki do językoznawstwa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D0237-FA6D-4DD4-9B65-E092170A2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1)	Leksykalno-semantyczny (leksemy te łączy semantyka wyrażania sądów, opinii mówiącego o jakimś fragmencie rzeczywistości)</a:t>
            </a:r>
          </a:p>
          <a:p>
            <a:pPr marL="0" indent="0">
              <a:buNone/>
            </a:pPr>
            <a:r>
              <a:rPr lang="pl-PL" sz="2400" dirty="0"/>
              <a:t>	oraz dwa składniowe: </a:t>
            </a:r>
          </a:p>
          <a:p>
            <a:r>
              <a:rPr lang="pl-PL" sz="2400" dirty="0"/>
              <a:t>2)	Szyk inicjalny tego leksemu</a:t>
            </a:r>
          </a:p>
          <a:p>
            <a:r>
              <a:rPr lang="pl-PL" sz="2400" dirty="0"/>
              <a:t>3)	Realizacja podmiotu przez frazę zdaniową typu ŻE… (najczęściej), ŻEBY… (rzadziej).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08DAEE-8CB7-4552-8980-CE81DC831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034" y="5492450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73F7BB9-B56C-4F3A-AF44-3F5920E2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64" y="3517697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1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06449-F1F4-4E6B-BE1E-7D5F72CB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Wektor 1: od glottodydaktyki do językoznawstwa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D0237-FA6D-4DD4-9B65-E092170A2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000" dirty="0"/>
              <a:t>Spójniki zespolone „nie tylko…, ale i / a i…” – </a:t>
            </a:r>
          </a:p>
          <a:p>
            <a:pPr marL="0" indent="0">
              <a:buNone/>
            </a:pPr>
            <a:r>
              <a:rPr lang="pl-PL" sz="2000" dirty="0"/>
              <a:t>	ukr. „</a:t>
            </a:r>
            <a:r>
              <a:rPr lang="uk-UA" sz="2000" dirty="0"/>
              <a:t>не тільки</a:t>
            </a:r>
            <a:r>
              <a:rPr lang="pl-PL" sz="2000" dirty="0"/>
              <a:t>…</a:t>
            </a:r>
            <a:r>
              <a:rPr lang="uk-UA" sz="2000" dirty="0"/>
              <a:t>, але</a:t>
            </a:r>
            <a:r>
              <a:rPr lang="pl-PL" sz="2000" dirty="0"/>
              <a:t> </a:t>
            </a:r>
            <a:r>
              <a:rPr lang="uk-UA" sz="2000" dirty="0"/>
              <a:t>й </a:t>
            </a:r>
            <a:r>
              <a:rPr lang="pl-PL" sz="2000" dirty="0"/>
              <a:t>/a</a:t>
            </a:r>
            <a:r>
              <a:rPr lang="uk-UA" sz="2000" dirty="0"/>
              <a:t> й</a:t>
            </a:r>
            <a:r>
              <a:rPr lang="pl-PL" sz="2000" dirty="0"/>
              <a:t>…”</a:t>
            </a:r>
          </a:p>
          <a:p>
            <a:pPr marL="0" indent="0">
              <a:buNone/>
            </a:pPr>
            <a:r>
              <a:rPr lang="pl-PL" sz="2000" dirty="0"/>
              <a:t>Źródła normatywne:</a:t>
            </a:r>
          </a:p>
          <a:p>
            <a:r>
              <a:rPr lang="pl-PL" sz="2000" dirty="0"/>
              <a:t>jedynie poprawny kształt: </a:t>
            </a:r>
            <a:r>
              <a:rPr lang="pl-PL" sz="2000" i="1" dirty="0"/>
              <a:t>nie tylko…, lecz także…</a:t>
            </a:r>
            <a:r>
              <a:rPr lang="pl-PL" sz="2000" dirty="0"/>
              <a:t> (</a:t>
            </a:r>
            <a:r>
              <a:rPr lang="pl-PL" sz="2000" dirty="0" err="1"/>
              <a:t>H.Jadacka</a:t>
            </a:r>
            <a:r>
              <a:rPr lang="pl-PL" sz="2000" dirty="0"/>
              <a:t>, Kultura języka… 2005).</a:t>
            </a:r>
          </a:p>
          <a:p>
            <a:r>
              <a:rPr lang="pl-PL" sz="2000" dirty="0"/>
              <a:t>jedynie poprawny kształt: </a:t>
            </a:r>
            <a:r>
              <a:rPr lang="pl-PL" sz="2000" i="1" dirty="0"/>
              <a:t>nie tylko…, lecz także… </a:t>
            </a:r>
            <a:r>
              <a:rPr lang="pl-PL" sz="2000" dirty="0"/>
              <a:t>(</a:t>
            </a:r>
            <a:r>
              <a:rPr lang="pl-PL" sz="2000" dirty="0" err="1"/>
              <a:t>A.Markowski</a:t>
            </a:r>
            <a:r>
              <a:rPr lang="pl-PL" sz="2000" dirty="0"/>
              <a:t>, NSPP 2000).</a:t>
            </a:r>
          </a:p>
          <a:p>
            <a:r>
              <a:rPr lang="pl-PL" sz="2000" i="1" dirty="0"/>
              <a:t>nie tylko…, ale również /ale także / ale też / ale i… </a:t>
            </a:r>
            <a:r>
              <a:rPr lang="pl-PL" sz="2000" dirty="0"/>
              <a:t>(B. Dunaj SWJP 1996)</a:t>
            </a:r>
          </a:p>
          <a:p>
            <a:r>
              <a:rPr lang="pl-PL" sz="2000" i="1" dirty="0"/>
              <a:t>nie tylko… , lecz …; nie tylko …, ale … </a:t>
            </a:r>
            <a:r>
              <a:rPr lang="pl-PL" sz="2000" dirty="0"/>
              <a:t>(WSJP)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423408A-937A-4AF8-87DA-EF60703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710" y="5356981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568766F-473A-4DB1-9398-11CE9A92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120" y="3528022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06449-F1F4-4E6B-BE1E-7D5F72CB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Wektor 1: od glottodydaktyki do językoznawstwa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D0237-FA6D-4DD4-9B65-E092170A2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NKJP:</a:t>
            </a:r>
          </a:p>
          <a:p>
            <a:pPr marL="0" indent="0">
              <a:buNone/>
            </a:pPr>
            <a:r>
              <a:rPr lang="pl-PL" sz="2000" dirty="0"/>
              <a:t>na 887 przykładów dopuszczonych do badań:</a:t>
            </a:r>
          </a:p>
          <a:p>
            <a:r>
              <a:rPr lang="pl-PL" sz="2000" i="1" dirty="0"/>
              <a:t>nie tylko …, ale … </a:t>
            </a:r>
            <a:r>
              <a:rPr lang="pl-PL" sz="2000" dirty="0"/>
              <a:t>(729 wystąpień)</a:t>
            </a:r>
          </a:p>
          <a:p>
            <a:r>
              <a:rPr lang="pl-PL" sz="2000" i="1" dirty="0"/>
              <a:t>nie tylko…, lecz… </a:t>
            </a:r>
            <a:r>
              <a:rPr lang="pl-PL" sz="2000" dirty="0"/>
              <a:t>(150 wystąpień)</a:t>
            </a:r>
          </a:p>
          <a:p>
            <a:r>
              <a:rPr lang="pl-PL" sz="2000" i="1" dirty="0"/>
              <a:t>nie tylko…, a …</a:t>
            </a:r>
            <a:r>
              <a:rPr lang="pl-PL" sz="2000" dirty="0"/>
              <a:t> (8 wystąpień)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753FCF-710F-4CAD-B572-966004F3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444" y="5289743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198187B-AB9F-42A1-BE17-6853AA6FB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877" y="3136142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06449-F1F4-4E6B-BE1E-7D5F72CB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Wektor 1: od glottodydaktyki do językoznawstwa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D0237-FA6D-4DD4-9B65-E092170A2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elipsa łącznika w orzeczeniu imiennym, </a:t>
            </a:r>
          </a:p>
          <a:p>
            <a:r>
              <a:rPr lang="pl-PL" sz="2000" dirty="0"/>
              <a:t>szyk wyrazów, np. przymiotnika, </a:t>
            </a:r>
          </a:p>
          <a:p>
            <a:r>
              <a:rPr lang="pl-PL" sz="2000" dirty="0"/>
              <a:t>użycie bezokolicznika przyczasownikowego  (np. „planować przyjechać”) i przyrzeczownikowego (np. „możliwość zrobić”),</a:t>
            </a:r>
          </a:p>
          <a:p>
            <a:r>
              <a:rPr lang="pl-PL" sz="2000" dirty="0"/>
              <a:t>dyskusyjne zagadnienia składni zgody w szeregach </a:t>
            </a:r>
          </a:p>
          <a:p>
            <a:r>
              <a:rPr lang="pl-PL" sz="2000" dirty="0"/>
              <a:t>rekcja czasowników, szczególnie struktur z przyimkami etc.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6AA5FB-C8FC-4850-ACA3-70D757A5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955" y="5492450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28D711-8A2E-456F-B02E-83A95028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9" y="3429000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6A392-1FE8-4C16-BDFD-2AA36640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Wektor 2: od językoznawstwa do glottodydaktyki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430AE1-CB11-449A-84EB-AF6489DAC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Zdobyte w trakcie badań językoznawczych doświadczenia (m.in. propozycje nowych rozstrzygnięć normatywnych) przenosi się znowu – w nowej jakości – na obszar polszczyzny użytkowników z pierwszym językiem ukraińskim i glottodydaktyki.</a:t>
            </a:r>
          </a:p>
          <a:p>
            <a:r>
              <a:rPr lang="pl-PL" dirty="0"/>
              <a:t>Uchronią badacza i nauczyciela, zwłaszcza polonistę zagranicznego, przed: </a:t>
            </a:r>
          </a:p>
          <a:p>
            <a:pPr marL="0" indent="0">
              <a:buNone/>
            </a:pPr>
            <a:r>
              <a:rPr lang="pl-PL" dirty="0"/>
              <a:t>	1) zawężeniem komparacji materiału tylko z faktami normy przedstawionymi w źródłach kodyfikacyjnych, </a:t>
            </a:r>
          </a:p>
          <a:p>
            <a:pPr marL="0" indent="0">
              <a:buNone/>
            </a:pPr>
            <a:r>
              <a:rPr lang="pl-PL" dirty="0"/>
              <a:t>	2) zbytnio perfekcjonistycznym (przestarzałym) traktowaniem normy składniowej.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ABAB3-697A-4C13-9A9D-B13BB8AA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365" y="5644850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F11B9E3-B983-451C-BF27-C79B968E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9" y="3397170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2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9A645D-0C5F-4DD9-B322-17AB2E13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83E59B-CBDE-4D33-A423-0D5F65E9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8" y="2414726"/>
            <a:ext cx="8728862" cy="3861786"/>
          </a:xfrm>
        </p:spPr>
        <p:txBody>
          <a:bodyPr>
            <a:normAutofit/>
          </a:bodyPr>
          <a:lstStyle/>
          <a:p>
            <a:r>
              <a:rPr lang="pl-PL" dirty="0"/>
              <a:t>Liberek J., </a:t>
            </a:r>
            <a:r>
              <a:rPr lang="pl-PL" dirty="0" err="1"/>
              <a:t>Zdunkiewicz</a:t>
            </a:r>
            <a:r>
              <a:rPr lang="pl-PL" dirty="0"/>
              <a:t>-Jedynak D., 2019. </a:t>
            </a:r>
            <a:r>
              <a:rPr lang="pl-PL" b="1" i="1" dirty="0"/>
              <a:t>Norma językowa jako obiektywny fakt społeczny. Uwagi polemiczne w kontekście koncepcji Ferdynanda de Saussure’a</a:t>
            </a:r>
            <a:r>
              <a:rPr lang="pl-PL" i="1" dirty="0"/>
              <a:t>, w: Problemy polskiej normy językowej i kodyfikacji</a:t>
            </a:r>
            <a:r>
              <a:rPr lang="pl-PL" dirty="0"/>
              <a:t>, red. J. Liberek i D. </a:t>
            </a:r>
            <a:r>
              <a:rPr lang="pl-PL" dirty="0" err="1"/>
              <a:t>Zdunkiewicz</a:t>
            </a:r>
            <a:r>
              <a:rPr lang="pl-PL" dirty="0"/>
              <a:t>-Jedynak, Warszawa, s. 55-92.</a:t>
            </a:r>
            <a:endParaRPr lang="uk-UA" dirty="0"/>
          </a:p>
          <a:p>
            <a:r>
              <a:rPr lang="pl-PL" dirty="0"/>
              <a:t>Gębka-Wolak M., 2019. </a:t>
            </a:r>
            <a:r>
              <a:rPr lang="pl-PL" b="1" i="1" dirty="0"/>
              <a:t>Norma składniowa współczesnej polszczyzny w ujęciu teoretycznym i w praktyce</a:t>
            </a:r>
            <a:r>
              <a:rPr lang="pl-PL" dirty="0"/>
              <a:t>, w: Problemy polskiej normy językowej i kodyfikacji, red. D. </a:t>
            </a:r>
            <a:r>
              <a:rPr lang="pl-PL" dirty="0" err="1"/>
              <a:t>Zdunkiewicz</a:t>
            </a:r>
            <a:r>
              <a:rPr lang="pl-PL" dirty="0"/>
              <a:t>-Jedynak i J. Liberek, Warszawa, s. 179-202.</a:t>
            </a:r>
            <a:endParaRPr lang="uk-UA" dirty="0"/>
          </a:p>
          <a:p>
            <a:r>
              <a:rPr lang="pl-PL" dirty="0" err="1"/>
              <a:t>Zdunkiewicz</a:t>
            </a:r>
            <a:r>
              <a:rPr lang="pl-PL" dirty="0"/>
              <a:t>-Jedynak D., 2021. </a:t>
            </a:r>
            <a:r>
              <a:rPr lang="pl-PL" b="1" i="1" dirty="0"/>
              <a:t>Poprawne vs. właściwe użycia języka. Uwagi w kontekście Słownika właściwych użyć języka</a:t>
            </a:r>
            <a:r>
              <a:rPr lang="pl-PL" dirty="0"/>
              <a:t>, „Język Polski”, CI, z. 2, s. 5-16.</a:t>
            </a:r>
          </a:p>
          <a:p>
            <a:r>
              <a:rPr lang="pl-PL" dirty="0"/>
              <a:t>Gębka-Wolak M., Moroz A., 2021. </a:t>
            </a:r>
            <a:r>
              <a:rPr lang="pl-PL" b="1" i="1" dirty="0" err="1"/>
              <a:t>Morfoskładnia</a:t>
            </a:r>
            <a:r>
              <a:rPr lang="pl-PL" b="1" i="1" dirty="0"/>
              <a:t> w Słowniku właściwych użyć języka</a:t>
            </a:r>
            <a:r>
              <a:rPr lang="pl-PL" dirty="0"/>
              <a:t>, „Język Polski”, CI, z. 2, s. 17-33.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E2D26B4-148B-41C8-BC69-60AE713C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80" y="5787765"/>
            <a:ext cx="2773920" cy="105469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8B4F2E7-B071-4A3C-A9C9-3EC6591A1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53" y="3846170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8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4A4E1-CE71-425E-9CA4-0A5C968F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6BB99F-E9E7-42D2-AD90-DBD364E4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53" y="2468031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*</a:t>
            </a:r>
            <a:r>
              <a:rPr lang="pl-PL" sz="2000" dirty="0"/>
              <a:t> </a:t>
            </a:r>
            <a:r>
              <a:rPr lang="pl-PL" sz="2000" i="1" dirty="0"/>
              <a:t>Ona jest piękną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 *</a:t>
            </a:r>
            <a:r>
              <a:rPr lang="pl-PL" sz="2000" dirty="0">
                <a:solidFill>
                  <a:srgbClr val="FF0000"/>
                </a:solidFill>
              </a:rPr>
              <a:t>(?)</a:t>
            </a:r>
            <a:r>
              <a:rPr lang="pl-PL" sz="2000" dirty="0"/>
              <a:t> </a:t>
            </a:r>
            <a:r>
              <a:rPr lang="pl-PL" sz="2000" i="1" dirty="0"/>
              <a:t>Musi być spokojnym, zdecydowanym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FC2564-C0B8-425E-A626-F835BC4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29" y="495298"/>
            <a:ext cx="3304084" cy="47766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C279B3-E01E-4633-B771-1F36980D3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604" y="5271988"/>
            <a:ext cx="2773920" cy="10546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C61DE5-9D45-4630-937B-D4DE23661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874" y="3641984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EFA41F-A8BA-4589-83E7-C0647149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1FA9E-1705-4157-B488-DFC706E87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03503"/>
            <a:ext cx="8825659" cy="394168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sz="2000" dirty="0"/>
              <a:t>Inne „błędy” Ukraińców:</a:t>
            </a:r>
          </a:p>
          <a:p>
            <a:r>
              <a:rPr lang="pl-PL" sz="2000" i="1" dirty="0"/>
              <a:t>Nie </a:t>
            </a:r>
            <a:r>
              <a:rPr lang="pl-PL" sz="2000" i="1" dirty="0">
                <a:solidFill>
                  <a:srgbClr val="FF0000"/>
                </a:solidFill>
              </a:rPr>
              <a:t>mam</a:t>
            </a:r>
            <a:r>
              <a:rPr lang="pl-PL" sz="2000" i="1" dirty="0"/>
              <a:t> </a:t>
            </a:r>
            <a:r>
              <a:rPr lang="pl-PL" sz="2000" i="1" u="sng" dirty="0"/>
              <a:t>możliwości</a:t>
            </a:r>
            <a:r>
              <a:rPr lang="pl-PL" sz="2000" i="1" dirty="0"/>
              <a:t> często </a:t>
            </a:r>
            <a:r>
              <a:rPr lang="pl-PL" sz="2000" b="1" i="1" dirty="0"/>
              <a:t>jeździć</a:t>
            </a:r>
            <a:r>
              <a:rPr lang="pl-PL" sz="2000" dirty="0"/>
              <a:t>.</a:t>
            </a:r>
          </a:p>
          <a:p>
            <a:r>
              <a:rPr lang="pl-PL" sz="2000" i="1" dirty="0"/>
              <a:t>Nie </a:t>
            </a:r>
            <a:r>
              <a:rPr lang="pl-PL" sz="2000" i="1" dirty="0">
                <a:solidFill>
                  <a:srgbClr val="FF0000"/>
                </a:solidFill>
              </a:rPr>
              <a:t>mieliśmy</a:t>
            </a:r>
            <a:r>
              <a:rPr lang="pl-PL" sz="2000" i="1" dirty="0"/>
              <a:t> </a:t>
            </a:r>
            <a:r>
              <a:rPr lang="pl-PL" sz="2000" i="1" u="sng" dirty="0"/>
              <a:t>możliwości</a:t>
            </a:r>
            <a:r>
              <a:rPr lang="pl-PL" sz="2000" i="1" dirty="0"/>
              <a:t> </a:t>
            </a:r>
            <a:r>
              <a:rPr lang="pl-PL" sz="2000" b="1" i="1" dirty="0"/>
              <a:t>zobaczyć</a:t>
            </a:r>
            <a:r>
              <a:rPr lang="pl-PL" sz="2000" i="1" dirty="0"/>
              <a:t> całego miasta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i="1" dirty="0"/>
              <a:t>To była </a:t>
            </a:r>
            <a:r>
              <a:rPr lang="pl-PL" sz="2000" b="1" i="1" dirty="0"/>
              <a:t>możliwość otrzymać</a:t>
            </a:r>
            <a:r>
              <a:rPr lang="pl-PL" sz="2000" i="1" dirty="0"/>
              <a:t> więcej informacji o czasie okupacji 1939–1945, o tragicznych wydarzeniach II wojny światowej.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		(Gazeta Polska Bukowiny, 39–40 (621–622) 2010)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*</a:t>
            </a:r>
            <a:r>
              <a:rPr lang="pl-PL" sz="2000" dirty="0">
                <a:solidFill>
                  <a:srgbClr val="FF0000"/>
                </a:solidFill>
              </a:rPr>
              <a:t>? </a:t>
            </a:r>
            <a:r>
              <a:rPr lang="pl-PL" sz="2000" i="1" dirty="0"/>
              <a:t>możliwość zobaczyć</a:t>
            </a:r>
            <a:r>
              <a:rPr lang="pl-PL" sz="2000" dirty="0"/>
              <a:t>  (D. Izdebska-Długosz 2021, s. 364)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EC5DFC-4EF5-4A2C-984C-774933803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997" y="5280865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B3ED736-106A-4EA1-B5C2-E7AB84220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69" y="3543515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003482-36B4-4870-AC90-54BEE3D1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CE85A3-F9D5-499F-97CA-74A682AF9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Krawczuk A., 2008. </a:t>
            </a:r>
            <a:r>
              <a:rPr lang="pl-PL" b="1" i="1" dirty="0"/>
              <a:t>Kłopoty z opanowaniem polskiej rekcji w procesie nauczania Ukraińców sprawności pisania</a:t>
            </a:r>
            <a:r>
              <a:rPr lang="pl-PL" dirty="0"/>
              <a:t>, w: Rozwijanie i testowanie biegłości w języku polskim jako obcym, red. A. </a:t>
            </a:r>
            <a:r>
              <a:rPr lang="pl-PL" dirty="0" err="1"/>
              <a:t>Seretny</a:t>
            </a:r>
            <a:r>
              <a:rPr lang="pl-PL" dirty="0"/>
              <a:t> i E. Lipińska, Kraków, s. 129-140.</a:t>
            </a:r>
          </a:p>
          <a:p>
            <a:r>
              <a:rPr lang="pl-PL" dirty="0"/>
              <a:t>Krawczuk A., 2017. </a:t>
            </a:r>
            <a:r>
              <a:rPr lang="pl-PL" b="1" i="1" dirty="0"/>
              <a:t>Leksykologia i kultura języka polskiego</a:t>
            </a:r>
            <a:r>
              <a:rPr lang="pl-PL" dirty="0"/>
              <a:t>, w 2 t. T. 2: Kultura języka, Kijów.</a:t>
            </a:r>
          </a:p>
          <a:p>
            <a:r>
              <a:rPr lang="pl-PL" dirty="0"/>
              <a:t>Krawczuk A., 2019. </a:t>
            </a:r>
            <a:r>
              <a:rPr lang="pl-PL" b="1" i="1" dirty="0"/>
              <a:t>Związki rządu we współczesnej odziedziczonej polszczyźnie pisanej na Ukrainie na tle języka ogólnopolskiego</a:t>
            </a:r>
            <a:r>
              <a:rPr lang="pl-PL" dirty="0"/>
              <a:t>, w: Z bliska i z daleka. Język polski w badaniach językoznawców lwowskich i toruńskich, red. M. Gębka-Wolak i A. Krawczuk, Toruń, s. 79-102.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2368C5-E58A-41D8-8F77-EF1061F6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322" y="5422908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BEF7F3C-5FBD-4841-92B1-FD241F25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9" y="3593949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1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6C662-2641-4418-B8B1-05626BBD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5F94D5-B45B-411D-818A-447A552C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r>
              <a:rPr lang="pl-PL" sz="2400" dirty="0"/>
              <a:t>„Wzajemny transfer „językoznawstwo – glottodydaktyka”: współczesne problemy normatywne składni w języku ogólnopolskim i w polszczyźnie użytkowników z pierwszym językiem ukraińskim”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b="1" dirty="0"/>
              <a:t>Projekt badawczo-dydaktyczny finansowany przez Narodową Agencję  	Wymiany Akademickiej w ramach Programu „Polonista”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7CFEF1-4EB7-49C9-9263-D236FEF6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60" y="4906454"/>
            <a:ext cx="4477308" cy="170190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041A61-3F71-46EA-98AB-CD81ACB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9" y="3553208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6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E0827-0895-4AD9-88B5-8CC47758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158431-30EF-48D5-926E-C6869C12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Kowalewski J., 2017. </a:t>
            </a:r>
            <a:r>
              <a:rPr lang="pl-PL" b="1" i="1" dirty="0"/>
              <a:t>Język polski na Ukrainie w perspektywie glottodydaktycznej</a:t>
            </a:r>
            <a:r>
              <a:rPr lang="pl-PL" dirty="0"/>
              <a:t>, Kraków.</a:t>
            </a:r>
          </a:p>
          <a:p>
            <a:r>
              <a:rPr lang="pl-PL" dirty="0"/>
              <a:t>Izdebska-Długosz D., 2021. </a:t>
            </a:r>
            <a:r>
              <a:rPr lang="pl-PL" b="1" i="1" dirty="0"/>
              <a:t>Błędy gramatyczne w polszczyźnie studentów ukraińskojęzycznych</a:t>
            </a:r>
            <a:r>
              <a:rPr lang="pl-PL" dirty="0"/>
              <a:t>, Kraków.</a:t>
            </a:r>
          </a:p>
          <a:p>
            <a:r>
              <a:rPr lang="uk-UA" dirty="0"/>
              <a:t>Зелінська, М., 2018. </a:t>
            </a:r>
            <a:r>
              <a:rPr lang="uk-UA" b="1" i="1" dirty="0"/>
              <a:t>Комунікативна компетенція молодих носіїв польської мови західних областей України</a:t>
            </a:r>
            <a:r>
              <a:rPr lang="uk-UA" dirty="0"/>
              <a:t>, Дрогобич.</a:t>
            </a:r>
          </a:p>
          <a:p>
            <a:r>
              <a:rPr lang="uk-UA" dirty="0"/>
              <a:t>Огорілко, О., 2014. </a:t>
            </a:r>
            <a:r>
              <a:rPr lang="uk-UA" b="1" i="1" dirty="0"/>
              <a:t>Синтаксичні особливості текстів сучасної польськомовної преси преси в Україні</a:t>
            </a:r>
            <a:r>
              <a:rPr lang="uk-UA" dirty="0"/>
              <a:t>: автореф. дис. на здобуття наук. ступеня канд. філол. наук: спец. 10.02.03. „Слов҆янські мови”, Київ.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81E912-7F73-4E6F-BE32-3439A4E8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998" y="5698116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26FA843-8C37-487D-A870-543CE9CA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9" y="3869157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0F335-4FD8-475F-BB7E-7F94E99D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50AC9C-59BE-469E-9314-C0AA5E0B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1) typ konstrukcji  (np. współrzędne i podrzędne, bezosobowe etc.) lub reguła składniowa (np. reguły szyku)</a:t>
            </a:r>
          </a:p>
          <a:p>
            <a:r>
              <a:rPr lang="pl-PL" sz="2000" dirty="0"/>
              <a:t>2) pochodzenie odstępstwa od normy (ustalenie, czy źródłem odstępstwa jest interferencja z języka ukraińskiego)</a:t>
            </a:r>
          </a:p>
          <a:p>
            <a:r>
              <a:rPr lang="pl-PL" sz="2000" dirty="0"/>
              <a:t>3) ranga odstępstwa od normy (dewiacje oczywiste oraz struktury występujące w uzusie ogólnopolskim, których status normatywny jest dyskusyjny)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1D16A2-1A3A-45D3-A09B-998DAAC7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609" y="5227599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0DB9880-3B2A-460D-8709-E4E65630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9" y="3269122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9546B-4357-4D30-A50F-299C4F4F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A2C31A-6445-4F4F-B76B-BA7E6A87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b="1" dirty="0"/>
              <a:t>Dziękuję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64D315-0AB8-4125-B9ED-413C4A20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27" y="5356981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325F08F-CFF8-4445-91B2-37595B33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984" y="3397170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3678F-2871-49E4-AEDD-B388D893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8409DB-EFBE-4FE8-B6A1-C561E55E3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Kompendium językoznawczo-dydaktyczne pt.</a:t>
            </a:r>
          </a:p>
          <a:p>
            <a:pPr marL="0" indent="0">
              <a:buNone/>
            </a:pPr>
            <a:r>
              <a:rPr lang="pl-PL" sz="2400" dirty="0"/>
              <a:t>	„Właściwe użycia składniowe polszczyzny. </a:t>
            </a:r>
          </a:p>
          <a:p>
            <a:pPr marL="0" indent="0">
              <a:buNone/>
            </a:pPr>
            <a:r>
              <a:rPr lang="pl-PL" sz="2400" dirty="0"/>
              <a:t>	Poradnik z ćwiczeniami nie tylko dla Ukraińców”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AF169E-5F45-440C-8197-78BE32DF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95" y="5493141"/>
            <a:ext cx="2771036" cy="105331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BBEC7F6-B548-44D3-B584-7479B48FE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667" y="3970458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4ACF6A-A4B0-487B-A211-454A91D9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A2A13A-02F3-492C-AAB1-0F843F95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Przedmiotem badań jest płaszczyzna składniowa języka ogólnopolskiego w kraju (w Polsce) oraz polszczyzna użytkowników z pierwszym językiem ukraińskim.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704B7D-8037-419E-B5A4-FD7E21CA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156" y="5356981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0ECDCA7-B658-4285-A3D1-883DD4A1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3721883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A075A-9A72-4672-8596-BF5C1E8F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DF465-E873-42BF-B7A1-A903439FE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Polszczyzna użytkowników z pierwszym językiem ukraińskim: </a:t>
            </a:r>
          </a:p>
          <a:p>
            <a:r>
              <a:rPr lang="pl-PL" sz="2400" dirty="0"/>
              <a:t>język polski jako obcy przyswajany przez Ukraińców </a:t>
            </a:r>
          </a:p>
          <a:p>
            <a:r>
              <a:rPr lang="pl-PL" sz="2400" dirty="0"/>
              <a:t>język polski będący językiem pochodzenia (ang. </a:t>
            </a:r>
            <a:r>
              <a:rPr lang="pl-PL" sz="2400" i="1" dirty="0" err="1"/>
              <a:t>heritage</a:t>
            </a:r>
            <a:r>
              <a:rPr lang="pl-PL" sz="2400" i="1" dirty="0"/>
              <a:t> </a:t>
            </a:r>
            <a:r>
              <a:rPr lang="pl-PL" sz="2400" i="1" dirty="0" err="1"/>
              <a:t>language</a:t>
            </a:r>
            <a:r>
              <a:rPr lang="pl-PL" sz="2400" dirty="0"/>
              <a:t>) w Ukrainie, tzn. język osób w Ukrainie / z Ukrainy (np. przebywających w Polsce) deklarujących polskie pochodzenie.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4EA207-30D2-46AB-95A4-CFA75BC4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157" y="5419125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570905-06C3-4E08-8AFC-ADA1A39D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545" y="3590166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529CA-8DB8-497B-94DA-33E1AEEC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957DD4-292C-4AF4-B75F-D7D801A1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Połączenie w jednym badaniu tych dwóch odmian uzasadnia się: </a:t>
            </a:r>
          </a:p>
          <a:p>
            <a:r>
              <a:rPr lang="pl-PL" sz="2000" dirty="0"/>
              <a:t>1) wynikami dotychczasowych analiz, które pokazały na współczesnym etapie funkcjonowania duże podobieństwo tych odmian w warstwie form i struktur </a:t>
            </a:r>
            <a:r>
              <a:rPr lang="pl-PL" sz="2000" dirty="0" err="1"/>
              <a:t>zewnątrzinterferencyjnych</a:t>
            </a:r>
            <a:r>
              <a:rPr lang="pl-PL" sz="2000" dirty="0"/>
              <a:t> – powstałych pod wpływem języka dominującego,</a:t>
            </a:r>
          </a:p>
          <a:p>
            <a:r>
              <a:rPr lang="pl-PL" sz="2000" dirty="0"/>
              <a:t>2)  przydatnością wyników badań zarówno w nauczaniu JPJO Ukraińców, jak i w kształceniu (doskonaleniu) języka polskiego jako ojczystego osób w Ukrainie / z Ukrainy mających polskie pochodzenie.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3961BD-2340-4FF5-8616-6542F286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833" y="5492450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51FBE12-BB60-4E85-8E20-38D78746E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87" y="3655103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1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1DC34E-B8F6-4EC6-8216-79211D25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Transfer „językoznawstwo – glottodydaktyka”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E5AA7-C150-46DF-BEDF-0F042BB68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Transfer traktowany jest jako przeniesienie z jednego kontinuum językowego na drugie określonych doświadczeń, które dotyczą zarówno materii językowej, jak i obserwacji oraz uogólnień badawczych. </a:t>
            </a:r>
          </a:p>
          <a:p>
            <a:r>
              <a:rPr lang="pl-PL" sz="2000" dirty="0"/>
              <a:t>Członami tego transferu są: </a:t>
            </a:r>
          </a:p>
          <a:p>
            <a:pPr marL="0" indent="0">
              <a:buNone/>
            </a:pPr>
            <a:r>
              <a:rPr lang="pl-PL" sz="2000" dirty="0"/>
              <a:t>	1) polszczyzna ogólna i doświadczenia badawcze na jej temat,</a:t>
            </a:r>
          </a:p>
          <a:p>
            <a:pPr marL="0" indent="0">
              <a:buNone/>
            </a:pPr>
            <a:r>
              <a:rPr lang="pl-PL" sz="2000" dirty="0"/>
              <a:t>	2) polszczyzna użytkowników z pierwszym językiem ukraińskim i 	doświadczenia badawcze na jej temat.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EFF188-2896-4F24-9D02-54853A8AC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630" y="5573828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59BC346-8557-4891-80F6-11BA5FF6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523" y="3736481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2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E5B73-0BE0-45AB-9BFE-C43A0526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Dwukierunkowość transferu „językoznawstwo – glottodydaktyka”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D6B8C8-81F6-4C34-B97C-E7EB0EEA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Wektory transferu:</a:t>
            </a:r>
          </a:p>
          <a:p>
            <a:r>
              <a:rPr lang="pl-PL" sz="2400" dirty="0"/>
              <a:t>1) „od polszczyzny użytkowników z pierwszym językiem ukraińskim do polszczyzny ogólnej = </a:t>
            </a:r>
          </a:p>
          <a:p>
            <a:pPr marL="0" indent="0">
              <a:buNone/>
            </a:pPr>
            <a:r>
              <a:rPr lang="pl-PL" sz="2400" dirty="0"/>
              <a:t>	od glottodydaktyki do językoznawstwa”</a:t>
            </a:r>
          </a:p>
          <a:p>
            <a:r>
              <a:rPr lang="pl-PL" sz="2400" dirty="0"/>
              <a:t>2) „od polszczyzny ogólnej do polszczyzny użytkowników z pierwszym językiem ukraińskim = </a:t>
            </a:r>
          </a:p>
          <a:p>
            <a:pPr marL="0" indent="0">
              <a:buNone/>
            </a:pPr>
            <a:r>
              <a:rPr lang="pl-PL" sz="2400" dirty="0"/>
              <a:t>	od językoznawstwa do glottodydaktyki”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C073A1-848D-4C3E-92A6-FB74F476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156" y="5492450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B81A32D-5B87-489E-9DA9-FC8BBA2E5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16" y="3899436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06449-F1F4-4E6B-BE1E-7D5F72CB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Wektor 1: od glottodydaktyki do językoznawstwa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D0237-FA6D-4DD4-9B65-E092170A2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Analiza polszczyzny użytkowników z pierwszym językiem ukraińskim przez glottodydaktyka, osoby bilingwalnej, poruszającej się w systemach języka polskiego i ukraińskiego stanowiącego źródło interferencji, daje językoznawcy polonistycznemu materiał wymagający uzupełniających badań w obszarze polszczyzny ogólnej.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709EFB-FBB1-4B9B-AEC8-BF527829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853" y="5492450"/>
            <a:ext cx="2773920" cy="105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7C7741-81D7-4FD3-BAA4-C0F6C805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9" y="3429000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9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(konferencyjny)</Template>
  <TotalTime>133</TotalTime>
  <Words>952</Words>
  <Application>Microsoft Office PowerPoint</Application>
  <PresentationFormat>Panoramiczny</PresentationFormat>
  <Paragraphs>98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Jon (sala konferencyjna)</vt:lpstr>
      <vt:lpstr>Wzajemny transfer „językoznawstwo – glottodydaktyka” – prezentacja projektu (cz. 1: cele i założenia)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Transfer „językoznawstwo – glottodydaktyka”</vt:lpstr>
      <vt:lpstr>Dwukierunkowość transferu „językoznawstwo – glottodydaktyka”</vt:lpstr>
      <vt:lpstr>Wektor 1: od glottodydaktyki do językoznawstwa </vt:lpstr>
      <vt:lpstr>Wektor 1: od glottodydaktyki do językoznawstwa </vt:lpstr>
      <vt:lpstr>Wektor 1: od glottodydaktyki do językoznawstwa </vt:lpstr>
      <vt:lpstr>Wektor 1: od glottodydaktyki do językoznawstwa </vt:lpstr>
      <vt:lpstr>Wektor 1: od glottodydaktyki do językoznawstwa </vt:lpstr>
      <vt:lpstr>Wektor 1: od glottodydaktyki do językoznawstwa </vt:lpstr>
      <vt:lpstr>Wektor 2: od językoznawstwa do glottodydaktyki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Wzajemny transfer „językoznawstwo – glottodydaktyka” – prezentacja projektu (cz. 1: cele i założenia) </dc:title>
  <dc:creator>U</dc:creator>
  <cp:lastModifiedBy>U</cp:lastModifiedBy>
  <cp:revision>17</cp:revision>
  <dcterms:created xsi:type="dcterms:W3CDTF">2023-10-04T08:02:09Z</dcterms:created>
  <dcterms:modified xsi:type="dcterms:W3CDTF">2024-02-05T13:46:14Z</dcterms:modified>
</cp:coreProperties>
</file>